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9"/>
  </p:notesMasterIdLst>
  <p:sldIdLst>
    <p:sldId id="256" r:id="rId2"/>
    <p:sldId id="257" r:id="rId3"/>
    <p:sldId id="279" r:id="rId4"/>
    <p:sldId id="274" r:id="rId5"/>
    <p:sldId id="275" r:id="rId6"/>
    <p:sldId id="277" r:id="rId7"/>
    <p:sldId id="278" r:id="rId8"/>
    <p:sldId id="316" r:id="rId9"/>
    <p:sldId id="325" r:id="rId10"/>
    <p:sldId id="260" r:id="rId11"/>
    <p:sldId id="280" r:id="rId12"/>
    <p:sldId id="283" r:id="rId13"/>
    <p:sldId id="302" r:id="rId14"/>
    <p:sldId id="285" r:id="rId15"/>
    <p:sldId id="286" r:id="rId16"/>
    <p:sldId id="281" r:id="rId17"/>
    <p:sldId id="287" r:id="rId18"/>
    <p:sldId id="305" r:id="rId19"/>
    <p:sldId id="301" r:id="rId20"/>
    <p:sldId id="308" r:id="rId21"/>
    <p:sldId id="313" r:id="rId22"/>
    <p:sldId id="315" r:id="rId23"/>
    <p:sldId id="288" r:id="rId24"/>
    <p:sldId id="293" r:id="rId25"/>
    <p:sldId id="300" r:id="rId26"/>
    <p:sldId id="292" r:id="rId27"/>
    <p:sldId id="296" r:id="rId28"/>
    <p:sldId id="289" r:id="rId29"/>
    <p:sldId id="318" r:id="rId30"/>
    <p:sldId id="321" r:id="rId31"/>
    <p:sldId id="290" r:id="rId32"/>
    <p:sldId id="319" r:id="rId33"/>
    <p:sldId id="320" r:id="rId34"/>
    <p:sldId id="291" r:id="rId35"/>
    <p:sldId id="324" r:id="rId36"/>
    <p:sldId id="322" r:id="rId37"/>
    <p:sldId id="270" r:id="rId38"/>
  </p:sldIdLst>
  <p:sldSz cx="9144000" cy="6858000" type="screen4x3"/>
  <p:notesSz cx="6858000" cy="9144000"/>
  <p:embeddedFontLst>
    <p:embeddedFont>
      <p:font typeface="HY동녘B" panose="02030600000101010101" pitchFamily="18" charset="-127"/>
      <p:regular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나눔바른고딕" panose="020B0600000101010101" charset="-127"/>
      <p:regular r:id="rId44"/>
      <p:bold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HY헤드라인M" panose="02030600000101010101" pitchFamily="18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57C"/>
    <a:srgbClr val="FF99FF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92" autoAdjust="0"/>
  </p:normalViewPr>
  <p:slideViewPr>
    <p:cSldViewPr snapToGrid="0">
      <p:cViewPr>
        <p:scale>
          <a:sx n="66" d="100"/>
          <a:sy n="66" d="100"/>
        </p:scale>
        <p:origin x="-21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https://blog.daum.net/icomjih/528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주가가 이동평균선 위에서 파동운동을 계속하면서 상승하는 것 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약세장에서는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반대로 주가가 이동평균선 아래에서 파동운동을 계속하면서 하락하는 것이 보통이다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상승하고 있는 이동평균선을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하향돌파할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때는 조만간 하락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하락하고 있는 이동평균선을 상향돌파 할 때는 조만간 상승 반전할 가능성이 높다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이동평균선으로부터 너무 멀리 떨어져 있을 때에는 이동평균선으로 다시 돌아가려는 회귀본능이 일어난다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이동평균선을 돌파할 때는 매입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매도 신호이다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주가가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장기이평선을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돌파할 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주추세의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반전을 기대할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이동평균의 기준기간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 span)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길면 길수록 이동평균선은 보다 유연해진다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13.png"/><Relationship Id="rId10" Type="http://schemas.openxmlformats.org/officeDocument/2006/relationships/image" Target="../media/image70.png"/><Relationship Id="rId4" Type="http://schemas.microsoft.com/office/2007/relationships/hdphoto" Target="../media/hdphoto2.wdp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93" y="4464633"/>
            <a:ext cx="829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Stock Trading System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087" y="5207583"/>
            <a:ext cx="636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Investment </a:t>
            </a:r>
            <a:r>
              <a:rPr lang="en-US" altLang="ko-KR" sz="20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Strategy Using </a:t>
            </a:r>
            <a:r>
              <a:rPr lang="en-US" altLang="ko-KR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areunDotumOTFPro 3" charset="-127"/>
              </a:rPr>
              <a:t>Deep Learning</a:t>
            </a:r>
          </a:p>
        </p:txBody>
      </p:sp>
      <p:sp>
        <p:nvSpPr>
          <p:cNvPr id="4" name="Rectangle 10"/>
          <p:cNvSpPr/>
          <p:nvPr/>
        </p:nvSpPr>
        <p:spPr>
          <a:xfrm>
            <a:off x="255822" y="421377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areunDotumOTFPro 3" charset="-127"/>
              </a:rPr>
              <a:t>『Investing with Quant strategy』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areunDotumOTFPro 3" charset="-127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74171" y="6061268"/>
            <a:ext cx="808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Mentor : Jung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jwa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</a:p>
          <a:p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Mentee :  Lim wan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sik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Yu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yeon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, Park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jin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young, Song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tae</a:t>
            </a:r>
            <a:r>
              <a:rPr lang="en-US" altLang="ko-KR" dirty="0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dirty="0" err="1" smtClean="0">
                <a:solidFill>
                  <a:srgbClr val="0F89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hyun</a:t>
            </a:r>
            <a:endParaRPr lang="en-US" dirty="0">
              <a:solidFill>
                <a:srgbClr val="0F898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5981160" y="192706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Woori FIS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Digital Frontier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AI Team2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reunDotumOTFPro 3" charset="-127"/>
              </a:rPr>
              <a:t> B &amp; H –FIANL Report</a:t>
            </a:r>
            <a:endParaRPr lang="en-US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reunDotumOTFPro 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538718" y="1233282"/>
            <a:ext cx="5357054" cy="34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Team 2 : B &amp; H (Buy &amp; Hold)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Introduce Team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8177" y="5857738"/>
            <a:ext cx="6855945" cy="59764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Keyword : “10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년을 바라볼 주식이 아니면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분도 소유하지 마라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”</a:t>
            </a:r>
          </a:p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#Warren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Buffett,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존버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증권투자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바이앤홀드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#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동학개미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08001" y="5706694"/>
            <a:ext cx="8233848" cy="45719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93">
            <a:extLst/>
          </p:cNvPr>
          <p:cNvSpPr/>
          <p:nvPr/>
        </p:nvSpPr>
        <p:spPr>
          <a:xfrm>
            <a:off x="493487" y="2415500"/>
            <a:ext cx="1517760" cy="3177621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29" name="사각형: 둥근 모서리 95">
            <a:extLst/>
          </p:cNvPr>
          <p:cNvSpPr/>
          <p:nvPr/>
        </p:nvSpPr>
        <p:spPr>
          <a:xfrm>
            <a:off x="2199818" y="2415500"/>
            <a:ext cx="1517760" cy="3177621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31" name="사각형: 둥근 모서리 96">
            <a:extLst/>
          </p:cNvPr>
          <p:cNvSpPr/>
          <p:nvPr/>
        </p:nvSpPr>
        <p:spPr>
          <a:xfrm>
            <a:off x="3920662" y="2415500"/>
            <a:ext cx="1517760" cy="317762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2" name="사각형: 둥근 모서리 97">
            <a:extLst/>
          </p:cNvPr>
          <p:cNvSpPr/>
          <p:nvPr/>
        </p:nvSpPr>
        <p:spPr>
          <a:xfrm>
            <a:off x="7339646" y="2415500"/>
            <a:ext cx="1517760" cy="317762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3" name="TextBox 32">
            <a:extLst/>
          </p:cNvPr>
          <p:cNvSpPr txBox="1"/>
          <p:nvPr/>
        </p:nvSpPr>
        <p:spPr>
          <a:xfrm>
            <a:off x="938716" y="4094457"/>
            <a:ext cx="627308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Mentor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2430309" y="3756326"/>
            <a:ext cx="1056778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spcBef>
                <a:spcPts val="171"/>
              </a:spcBef>
              <a:tabLst>
                <a:tab pos="60873" algn="l"/>
                <a:tab pos="97396" algn="l"/>
              </a:tabLst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Lim Wan </a:t>
            </a:r>
            <a:r>
              <a:rPr lang="en-US" altLang="ko-KR" dirty="0" err="1"/>
              <a:t>Sik</a:t>
            </a:r>
            <a:endParaRPr lang="ko-KR" altLang="en-US" dirty="0"/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4118559" y="3756326"/>
            <a:ext cx="1097212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Yu Tae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7345314" y="3756326"/>
            <a:ext cx="149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 Song Tae Hyun</a:t>
            </a:r>
            <a:endParaRPr lang="ko-KR" altLang="en-US" dirty="0"/>
          </a:p>
        </p:txBody>
      </p:sp>
      <p:sp>
        <p:nvSpPr>
          <p:cNvPr id="37" name="타원 36">
            <a:extLst/>
          </p:cNvPr>
          <p:cNvSpPr/>
          <p:nvPr/>
        </p:nvSpPr>
        <p:spPr>
          <a:xfrm>
            <a:off x="74505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39" name="타원 38">
            <a:extLst/>
          </p:cNvPr>
          <p:cNvSpPr/>
          <p:nvPr/>
        </p:nvSpPr>
        <p:spPr>
          <a:xfrm>
            <a:off x="2455692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타원 40">
            <a:extLst/>
          </p:cNvPr>
          <p:cNvSpPr/>
          <p:nvPr/>
        </p:nvSpPr>
        <p:spPr>
          <a:xfrm>
            <a:off x="4180838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3" name="타원 42">
            <a:extLst/>
          </p:cNvPr>
          <p:cNvSpPr/>
          <p:nvPr/>
        </p:nvSpPr>
        <p:spPr>
          <a:xfrm>
            <a:off x="7604123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639560" y="3756326"/>
            <a:ext cx="1244219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Jwa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774189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476251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188985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616444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/>
          </p:cNvPr>
          <p:cNvSpPr txBox="1"/>
          <p:nvPr/>
        </p:nvSpPr>
        <p:spPr>
          <a:xfrm>
            <a:off x="775317" y="494197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자연어처리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2621021" y="4094457"/>
            <a:ext cx="66682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245012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/>
          </p:cNvPr>
          <p:cNvSpPr txBox="1"/>
          <p:nvPr/>
        </p:nvSpPr>
        <p:spPr>
          <a:xfrm>
            <a:off x="4346290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/>
          </p:cNvPr>
          <p:cNvSpPr txBox="1"/>
          <p:nvPr/>
        </p:nvSpPr>
        <p:spPr>
          <a:xfrm>
            <a:off x="3981724" y="4941973"/>
            <a:ext cx="137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국내외 증권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/>
          </p:cNvPr>
          <p:cNvSpPr txBox="1"/>
          <p:nvPr/>
        </p:nvSpPr>
        <p:spPr>
          <a:xfrm>
            <a:off x="7773749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>
            <a:extLst/>
          </p:cNvPr>
          <p:cNvSpPr txBox="1"/>
          <p:nvPr/>
        </p:nvSpPr>
        <p:spPr>
          <a:xfrm>
            <a:off x="7522740" y="4941973"/>
            <a:ext cx="1143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EDA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</a:t>
            </a:r>
            <a:r>
              <a:rPr lang="ko-KR" altLang="en-US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석</a:t>
            </a:r>
          </a:p>
        </p:txBody>
      </p:sp>
      <p:sp>
        <p:nvSpPr>
          <p:cNvPr id="61" name="사각형: 둥근 모서리 97">
            <a:extLst/>
          </p:cNvPr>
          <p:cNvSpPr/>
          <p:nvPr/>
        </p:nvSpPr>
        <p:spPr>
          <a:xfrm>
            <a:off x="5634162" y="2415500"/>
            <a:ext cx="1517760" cy="31776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62" name="TextBox 61">
            <a:extLst/>
          </p:cNvPr>
          <p:cNvSpPr txBox="1"/>
          <p:nvPr/>
        </p:nvSpPr>
        <p:spPr>
          <a:xfrm>
            <a:off x="5753021" y="3756326"/>
            <a:ext cx="1272234" cy="26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 Park </a:t>
            </a:r>
            <a:r>
              <a:rPr lang="en-US" altLang="ko-KR" dirty="0" err="1"/>
              <a:t>Jin</a:t>
            </a:r>
            <a:r>
              <a:rPr lang="en-US" altLang="ko-KR" dirty="0"/>
              <a:t> Young</a:t>
            </a:r>
            <a:endParaRPr lang="ko-KR" altLang="en-US" dirty="0"/>
          </a:p>
        </p:txBody>
      </p:sp>
      <p:sp>
        <p:nvSpPr>
          <p:cNvPr id="63" name="타원 62">
            <a:extLst/>
          </p:cNvPr>
          <p:cNvSpPr/>
          <p:nvPr/>
        </p:nvSpPr>
        <p:spPr>
          <a:xfrm>
            <a:off x="5898639" y="2587197"/>
            <a:ext cx="1015096" cy="935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65" name="직선 연결선 64"/>
          <p:cNvCxnSpPr/>
          <p:nvPr/>
        </p:nvCxnSpPr>
        <p:spPr>
          <a:xfrm>
            <a:off x="5910960" y="3688991"/>
            <a:ext cx="9563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/>
          </p:cNvPr>
          <p:cNvSpPr txBox="1"/>
          <p:nvPr/>
        </p:nvSpPr>
        <p:spPr>
          <a:xfrm>
            <a:off x="6068265" y="4094457"/>
            <a:ext cx="641750" cy="236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Mentee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/>
          </p:cNvPr>
          <p:cNvSpPr txBox="1"/>
          <p:nvPr/>
        </p:nvSpPr>
        <p:spPr>
          <a:xfrm>
            <a:off x="5884839" y="4941973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변화율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사각형: 둥근 모서리 96">
            <a:extLst/>
          </p:cNvPr>
          <p:cNvSpPr/>
          <p:nvPr/>
        </p:nvSpPr>
        <p:spPr>
          <a:xfrm>
            <a:off x="5652203" y="1835933"/>
            <a:ext cx="3148866" cy="42828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Team </a:t>
            </a:r>
            <a:r>
              <a:rPr lang="en-US" altLang="ko-KR" sz="1600" b="1" dirty="0" smtClean="0">
                <a:latin typeface="+mn-ea"/>
              </a:rPr>
              <a:t>Members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4" t="17997" r="14522" b="43826"/>
          <a:stretch/>
        </p:blipFill>
        <p:spPr>
          <a:xfrm>
            <a:off x="2430309" y="2587197"/>
            <a:ext cx="1056778" cy="9358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29893" r="35267" b="52700"/>
          <a:stretch/>
        </p:blipFill>
        <p:spPr>
          <a:xfrm>
            <a:off x="5896446" y="2587197"/>
            <a:ext cx="101728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9" t="12910" r="23793" b="52808"/>
          <a:stretch/>
        </p:blipFill>
        <p:spPr>
          <a:xfrm>
            <a:off x="7605703" y="2587197"/>
            <a:ext cx="999001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17983" r="24008" b="27663"/>
          <a:stretch/>
        </p:blipFill>
        <p:spPr>
          <a:xfrm>
            <a:off x="4180838" y="2587198"/>
            <a:ext cx="1011019" cy="921100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4" name="TextBox 73">
            <a:extLst/>
          </p:cNvPr>
          <p:cNvSpPr txBox="1"/>
          <p:nvPr/>
        </p:nvSpPr>
        <p:spPr>
          <a:xfrm>
            <a:off x="671122" y="520323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이상탐지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/>
          </p:cNvPr>
          <p:cNvSpPr txBox="1"/>
          <p:nvPr/>
        </p:nvSpPr>
        <p:spPr>
          <a:xfrm>
            <a:off x="2265784" y="5203232"/>
            <a:ext cx="13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종목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/>
          </p:cNvPr>
          <p:cNvSpPr txBox="1"/>
          <p:nvPr/>
        </p:nvSpPr>
        <p:spPr>
          <a:xfrm>
            <a:off x="4082712" y="5203232"/>
            <a:ext cx="116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시장분석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TextBox 76">
            <a:extLst/>
          </p:cNvPr>
          <p:cNvSpPr txBox="1"/>
          <p:nvPr/>
        </p:nvSpPr>
        <p:spPr>
          <a:xfrm>
            <a:off x="7409182" y="520323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주가 상관성 분석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Box 77">
            <a:extLst/>
          </p:cNvPr>
          <p:cNvSpPr txBox="1"/>
          <p:nvPr/>
        </p:nvSpPr>
        <p:spPr>
          <a:xfrm>
            <a:off x="5650800" y="5203232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알고리즘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/>
          </p:cNvPr>
          <p:cNvSpPr txBox="1"/>
          <p:nvPr/>
        </p:nvSpPr>
        <p:spPr>
          <a:xfrm>
            <a:off x="698373" y="4471773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LG CNS</a:t>
            </a: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보안플랫폼팀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TextBox 79">
            <a:extLst/>
          </p:cNvPr>
          <p:cNvSpPr txBox="1"/>
          <p:nvPr/>
        </p:nvSpPr>
        <p:spPr>
          <a:xfrm>
            <a:off x="2400433" y="44717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디지털금융부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TI</a:t>
            </a:r>
            <a:r>
              <a:rPr lang="ko-KR" altLang="en-US" sz="1200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TextBox 80">
            <a:extLst/>
          </p:cNvPr>
          <p:cNvSpPr txBox="1"/>
          <p:nvPr/>
        </p:nvSpPr>
        <p:spPr>
          <a:xfrm>
            <a:off x="4113170" y="447177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시스템운영부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미들웨어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81">
            <a:extLst/>
          </p:cNvPr>
          <p:cNvSpPr txBox="1"/>
          <p:nvPr/>
        </p:nvSpPr>
        <p:spPr>
          <a:xfrm>
            <a:off x="7617571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대외채널부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기업채널</a:t>
            </a:r>
            <a:r>
              <a:rPr lang="ko-KR" altLang="en-US" sz="1200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/>
          </p:cNvPr>
          <p:cNvSpPr txBox="1"/>
          <p:nvPr/>
        </p:nvSpPr>
        <p:spPr>
          <a:xfrm>
            <a:off x="5912087" y="447177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정보보안부</a:t>
            </a:r>
            <a:endParaRPr lang="en-US" altLang="ko-KR" sz="1200" dirty="0" smtClean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보안관제팀</a:t>
            </a:r>
            <a:endParaRPr lang="ko-KR" altLang="en-US" sz="12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7"/>
          <a:stretch/>
        </p:blipFill>
        <p:spPr bwMode="auto">
          <a:xfrm>
            <a:off x="745059" y="2587198"/>
            <a:ext cx="1015096" cy="921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2705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</a:t>
            </a:r>
          </a:p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908168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특성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특성 분석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시계열분해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이동평균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Samsung Stock Price Moving Average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743165"/>
            <a:ext cx="4222324" cy="140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 Years Samsung stock price MA5,10,20,60,120 Days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자유형 37"/>
          <p:cNvSpPr>
            <a:spLocks/>
          </p:cNvSpPr>
          <p:nvPr/>
        </p:nvSpPr>
        <p:spPr bwMode="auto">
          <a:xfrm rot="16200000">
            <a:off x="6464764" y="666318"/>
            <a:ext cx="1209575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투자심리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시중금리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생명선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60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시장 수급 상황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90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추세의 전환</a:t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120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 이동평균선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--&gt;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경기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>
            <a:off x="4453749" y="2018589"/>
            <a:ext cx="1209573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 rot="16200000">
            <a:off x="6526625" y="1880705"/>
            <a:ext cx="1085852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방향성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상승세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하락세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/>
            </a:r>
            <a:b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</a:b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배열도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정배열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역배열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지지와 저항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6200000">
            <a:off x="4515611" y="3232975"/>
            <a:ext cx="1085850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75877" y="3409922"/>
            <a:ext cx="242844" cy="434173"/>
            <a:chOff x="8157282" y="4087385"/>
            <a:chExt cx="426608" cy="580915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3286120"/>
            <a:ext cx="4222326" cy="302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자유형 24"/>
          <p:cNvSpPr>
            <a:spLocks/>
          </p:cNvSpPr>
          <p:nvPr/>
        </p:nvSpPr>
        <p:spPr bwMode="auto">
          <a:xfrm rot="16200000">
            <a:off x="5992859" y="3557478"/>
            <a:ext cx="215338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상승추세가 지속된다는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골든크로스는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데드크로스는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하락추세가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이어진다는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전제로 </a:t>
            </a:r>
            <a:r>
              <a:rPr lang="ko-KR" altLang="en-US" sz="13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약세장으로의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전환신호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※ Red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데드크로스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Green :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골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든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크로스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6200000">
            <a:off x="3981845" y="4909751"/>
            <a:ext cx="215338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3150" y="3460802"/>
            <a:ext cx="323850" cy="2682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857250" y="2026920"/>
            <a:ext cx="3531870" cy="896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4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# Reference - MA Analysis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4199405"/>
            <a:ext cx="3953639" cy="222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7" y="1727200"/>
            <a:ext cx="3953639" cy="23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37"/>
          <p:cNvSpPr>
            <a:spLocks/>
          </p:cNvSpPr>
          <p:nvPr/>
        </p:nvSpPr>
        <p:spPr bwMode="auto">
          <a:xfrm>
            <a:off x="4646450" y="1727200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4646450" y="2087880"/>
            <a:ext cx="4167765" cy="200764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 상승하는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밑에서 위로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하락하는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 이동평균선을 단기 이동평균선이 위에서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밑으로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장기와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단기 이동평균선의 방향이 동일한 상황에서 교차가 나타나는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것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5" name="Freeform 37"/>
          <p:cNvSpPr>
            <a:spLocks/>
          </p:cNvSpPr>
          <p:nvPr/>
        </p:nvSpPr>
        <p:spPr bwMode="auto">
          <a:xfrm>
            <a:off x="4646450" y="4176578"/>
            <a:ext cx="4167765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Fake </a:t>
            </a:r>
            <a:r>
              <a:rPr lang="en-US" altLang="ko-KR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Golden/Dead Cross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4646450" y="4537258"/>
            <a:ext cx="4167765" cy="1885316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하락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상태에 있는 장기 이동평균선을 단기 이동평균선이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상승상태에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있는 장기 이동평균선을 단기 이동평균선이 위에서 밑으로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하향 돌파하는 것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장단기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이동평균선의 방향이 서로 다를 때 교차가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나타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남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7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4373224"/>
            <a:ext cx="4139339" cy="207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Graph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8"/>
            <a:ext cx="4139339" cy="129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3045944"/>
            <a:ext cx="4139339" cy="125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자유형 32"/>
          <p:cNvSpPr>
            <a:spLocks/>
          </p:cNvSpPr>
          <p:nvPr/>
        </p:nvSpPr>
        <p:spPr bwMode="auto">
          <a:xfrm rot="16200000">
            <a:off x="6032630" y="3728503"/>
            <a:ext cx="2073839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년단위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월별 패턴 분석을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해보았을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때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월에 상승 혹은 하락의 패턴이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보이지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않음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특정년도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(16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이후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년도별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패턴의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차이가 매우 달라지는 것을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확인할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수 있다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 </a:t>
            </a: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※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16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년도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삼성전자 액면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분할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6200000">
            <a:off x="4021616" y="5080776"/>
            <a:ext cx="2073835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/>
              <a:t>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80" y="4541520"/>
            <a:ext cx="1203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년도별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그래프 패턴이 다름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863476"/>
            <a:ext cx="1386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우상향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트렌드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보임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" y="3174116"/>
            <a:ext cx="1725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계절별 패턴이 보지 않음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8329299" y="2507671"/>
            <a:ext cx="295751" cy="400891"/>
            <a:chOff x="8157282" y="4087385"/>
            <a:chExt cx="426608" cy="580915"/>
          </a:xfrm>
        </p:grpSpPr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15" name="자유형 14"/>
          <p:cNvSpPr>
            <a:spLocks/>
          </p:cNvSpPr>
          <p:nvPr/>
        </p:nvSpPr>
        <p:spPr bwMode="auto">
          <a:xfrm rot="16200000">
            <a:off x="6420846" y="658443"/>
            <a:ext cx="1297411" cy="3363280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시계열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분석은 시계열성데이터의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계절성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등의 분석 방법을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가지며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ARIMA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모델 등을 활용하여 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예측을 하는 분석 기법이다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rot="16200000">
            <a:off x="4409831" y="2010715"/>
            <a:ext cx="1297409" cy="65874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 rot="16200000">
            <a:off x="6444014" y="1989842"/>
            <a:ext cx="1251074" cy="3363279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계절성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특정 계절에 영향 받음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상승 혹은 하강 기울기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패턴 분석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주기적 패턴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6200000">
            <a:off x="4433000" y="3342112"/>
            <a:ext cx="1251072" cy="658749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TS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</a:t>
            </a:r>
          </a:p>
        </p:txBody>
      </p:sp>
    </p:spTree>
    <p:extLst>
      <p:ext uri="{BB962C8B-B14F-4D97-AF65-F5344CB8AC3E}">
        <p14:creationId xmlns:p14="http://schemas.microsoft.com/office/powerpoint/2010/main" val="335477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Samsung Stock Time Series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651137" y="2674714"/>
            <a:ext cx="1317074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박스도표를 통한 연도별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 분포를 명확하게 보여줌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특히 연도별은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2017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년부터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우상향하는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것으로 보여지며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월별은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가장 높은 달이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11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낮은 달이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1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월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연말로 가면서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가격이 상승하는 모습을 보임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776043" y="5687297"/>
            <a:ext cx="426608" cy="580915"/>
            <a:chOff x="8157282" y="4087385"/>
            <a:chExt cx="426608" cy="580915"/>
          </a:xfrm>
        </p:grpSpPr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121335" y="5397575"/>
            <a:ext cx="1317068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691377"/>
            <a:ext cx="8474666" cy="325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Time Series Monthly, Yearly box plot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2366" y="2590800"/>
            <a:ext cx="1818183" cy="221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1185" y="2438400"/>
            <a:ext cx="307266" cy="2124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855660" y="2047876"/>
            <a:ext cx="307266" cy="2428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8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5624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트렌드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5553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계절 패턴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8840" y="494007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순환 패턴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36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상승 또는 하강 기울기가 존재할 </a:t>
            </a:r>
            <a:r>
              <a:rPr lang="ko-KR" altLang="en-US" sz="13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떄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관측됨</a:t>
            </a:r>
            <a:endParaRPr lang="en-US" altLang="ko-KR" sz="13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전체적으로 </a:t>
            </a:r>
            <a:r>
              <a:rPr lang="ko-KR" altLang="en-US" sz="1300" b="1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우상향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나타냄</a:t>
            </a:r>
            <a:endParaRPr lang="en-US" altLang="ko-KR" sz="1300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25708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규칙적 구간에서 계절 요인에 반복적 패턴</a:t>
            </a:r>
            <a:r>
              <a:rPr lang="en-US" altLang="ko-KR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특히 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연말로 가면서 높아지는 경향</a:t>
            </a: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있</a:t>
            </a:r>
            <a:r>
              <a:rPr lang="ko-KR" altLang="en-US" sz="13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</a:t>
            </a:r>
            <a:endParaRPr lang="en-US" altLang="ko-KR" sz="13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56925" y="5217880"/>
            <a:ext cx="2644966" cy="943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비즈니스와 다른 사회경제 요소에 영향을 받음</a:t>
            </a:r>
            <a:endParaRPr lang="en-US" altLang="ko-KR" sz="13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3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이에 </a:t>
            </a:r>
            <a:r>
              <a:rPr lang="ko-KR" altLang="en-US" sz="1300" b="1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분석 필요</a:t>
            </a:r>
            <a:endParaRPr lang="en-US" altLang="ko-KR" sz="1300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2266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58840" y="6186647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784354"/>
            <a:ext cx="5417602" cy="513294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삼성전자 주가의 </a:t>
            </a:r>
            <a:r>
              <a:rPr lang="ko-KR" altLang="en-US" sz="15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시계열</a:t>
            </a:r>
            <a:r>
              <a: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분석 결</a:t>
            </a:r>
            <a:r>
              <a: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Result of Time Series Analysis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3318" y="1224727"/>
            <a:ext cx="625089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2013~2020, Samsung stock price Time Series Result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5" y="2409371"/>
            <a:ext cx="7791100" cy="236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643326" y="3589745"/>
            <a:ext cx="909091" cy="479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4479" y="3041105"/>
            <a:ext cx="6553201" cy="49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649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101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Influence Variable</a:t>
            </a:r>
          </a:p>
          <a:p>
            <a:r>
              <a:rPr lang="en-US" altLang="ko-KR" dirty="0" smtClean="0"/>
              <a:t>Analysis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31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주가와 영향변수 상관관계 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692476"/>
            <a:ext cx="2605848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투자판단의 요소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(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정량적 요소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en-US" altLang="ko-KR" sz="15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 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692476"/>
            <a:ext cx="250136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영향변수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선후행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주식 종목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375372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420081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Correlation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</a:p>
        </p:txBody>
      </p:sp>
      <p:sp>
        <p:nvSpPr>
          <p:cNvPr id="26" name="타원 25"/>
          <p:cNvSpPr/>
          <p:nvPr/>
        </p:nvSpPr>
        <p:spPr>
          <a:xfrm>
            <a:off x="4876686" y="2420081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Investment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</a:t>
            </a:r>
          </a:p>
        </p:txBody>
      </p:sp>
      <p:sp>
        <p:nvSpPr>
          <p:cNvPr id="27" name="타원 26"/>
          <p:cNvSpPr/>
          <p:nvPr/>
        </p:nvSpPr>
        <p:spPr>
          <a:xfrm>
            <a:off x="3092730" y="3927866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SOX Gap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</a:p>
        </p:txBody>
      </p:sp>
      <p:sp>
        <p:nvSpPr>
          <p:cNvPr id="28" name="타원 27"/>
          <p:cNvSpPr/>
          <p:nvPr/>
        </p:nvSpPr>
        <p:spPr>
          <a:xfrm>
            <a:off x="4876686" y="3927866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Covid19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17238" y="4168661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사회적영향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코로나 발생 전후에 따른 주가 </a:t>
            </a:r>
            <a:r>
              <a:rPr lang="ko-KR" altLang="en-US" sz="15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트렌드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분석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4168661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SOX(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필라델피아반도체지수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에 대한 상관성 분석</a:t>
            </a:r>
            <a:endParaRPr lang="en-US" altLang="ko-KR" sz="15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양</a:t>
            </a:r>
            <a:r>
              <a:rPr lang="en-US" altLang="ko-KR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5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음 상관관계 파악</a:t>
            </a:r>
            <a:endParaRPr lang="en-US" altLang="ko-KR" sz="15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Influence Variable Analysis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we tried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3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Correlation Influence Variable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5905500" y="1691378"/>
            <a:ext cx="2944675" cy="39142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관련 높은 종목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의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패턴 그래프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5905500" y="2082801"/>
            <a:ext cx="2944675" cy="21970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(Close)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삼성전기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삼성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의 그래프를 비교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현대차는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코로나 이후 삼성전자의 가격에 선행하는 모습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SDI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는 삼성전자의 가격에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후행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불가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삼성전기 역시 삼성전자에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선행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하는 모습을 보임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  <a:sym typeface="Wingdings" panose="05000000000000000000" pitchFamily="2" charset="2"/>
              </a:rPr>
              <a:t>예측 지표 가능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8" y="1691378"/>
            <a:ext cx="2670825" cy="20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691379"/>
            <a:ext cx="2590801" cy="20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4146325"/>
            <a:ext cx="2670825" cy="21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4146326"/>
            <a:ext cx="2590801" cy="215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reeform 37"/>
          <p:cNvSpPr>
            <a:spLocks/>
          </p:cNvSpPr>
          <p:nvPr/>
        </p:nvSpPr>
        <p:spPr bwMode="auto">
          <a:xfrm>
            <a:off x="5911468" y="4398603"/>
            <a:ext cx="2902748" cy="36068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뉴스 게시 주가변동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11468" y="4762499"/>
            <a:ext cx="2902748" cy="161539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삼성전자 주식 종가의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Peak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일에 해당하는 뉴스 기사를 확인하여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기사가 많은 날과 삼성전자 주식 가격이 피크로 올라간 날은 일치하지 않는 것으로 분석 되었음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8859" y="3768571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현대차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SDI,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환율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859" y="6299080"/>
            <a:ext cx="422148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웹내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관련 기사 게시 추이에 따른 주가 변경 비교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19561" y="4474803"/>
            <a:ext cx="1912539" cy="151048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47800" y="5659098"/>
            <a:ext cx="22910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92500" y="2731639"/>
            <a:ext cx="2146300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774419" y="2501900"/>
            <a:ext cx="1121181" cy="101713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4924" y="2201225"/>
            <a:ext cx="4941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관계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781" y="1875051"/>
            <a:ext cx="1367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2"/>
                </a:solidFill>
                <a:latin typeface="+mn-ea"/>
              </a:rPr>
              <a:t>양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의 관계 내 선행 지표 분석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3300" y="4343777"/>
            <a:ext cx="1219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기사 게시 수와 </a:t>
            </a:r>
            <a:endParaRPr lang="en-US" altLang="ko-KR" sz="105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주가변동이 관련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10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637168"/>
            <a:ext cx="172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Purpose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842" y="2232613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stock Characteristic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828058"/>
            <a:ext cx="2937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Influence </a:t>
            </a:r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Analysis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438856"/>
            <a:ext cx="359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Variable </a:t>
            </a:r>
            <a:r>
              <a:rPr lang="en-US" altLang="ko-KR" dirty="0" smtClean="0"/>
              <a:t>Preconditioning</a:t>
            </a:r>
            <a:r>
              <a:rPr lang="en-US" altLang="ko-KR" dirty="0"/>
              <a:t> process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8025" y="405525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6251" y="40182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51167" y="40459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8025" y="4650696"/>
            <a:ext cx="274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Model &amp; Prediction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61372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64142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025" y="5261494"/>
            <a:ext cx="268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Performance  &amp; achieve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96251" y="5224526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51167" y="5252225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2</a:t>
            </a:r>
            <a:r>
              <a:rPr lang="en-US" altLang="ko-KR" dirty="0"/>
              <a:t>. SOX Gap Analysis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Gap Analysis : Samsung stock - SOX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6" y="1749432"/>
            <a:ext cx="2702246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05" y="1749432"/>
            <a:ext cx="2486261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35" y="1749432"/>
            <a:ext cx="2508963" cy="228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91486" y="4712300"/>
            <a:ext cx="8229313" cy="1540539"/>
            <a:chOff x="414390" y="4860261"/>
            <a:chExt cx="7065558" cy="722679"/>
          </a:xfrm>
        </p:grpSpPr>
        <p:sp>
          <p:nvSpPr>
            <p:cNvPr id="30" name="자유형 29"/>
            <p:cNvSpPr>
              <a:spLocks/>
            </p:cNvSpPr>
            <p:nvPr/>
          </p:nvSpPr>
          <p:spPr bwMode="auto">
            <a:xfrm rot="16200000">
              <a:off x="4085160" y="2188148"/>
              <a:ext cx="722675" cy="6066901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필라델피아반도체 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는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판매량과 생산 등을 나타내는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SOX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지수의 영향을 받으며 후행 상승하는 것으로 분석되어 양의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상관관계가 뚜렷함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변화율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일별 가격변화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은 명백한 상관관계가 보이지 않음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삼성전자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(Close)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국내총생산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(GDP)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와는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우상향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하면서 양의 상관관계를 보임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실질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GDP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성장률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과는 음의 상관관계를 보이나 경제성장률과 삼성전자의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연관성을 찾기는 어려워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경제성장에 차지하는 삼성전자의 비중이 중요해 보임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16200000">
              <a:off x="552382" y="4722274"/>
              <a:ext cx="722674" cy="9986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삼성전자와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대표 지수간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상관관계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분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88698" y="5733200"/>
            <a:ext cx="426608" cy="318747"/>
            <a:chOff x="8157282" y="4087385"/>
            <a:chExt cx="426608" cy="580915"/>
          </a:xfrm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51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378857" y="2365829"/>
            <a:ext cx="1698172" cy="144417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933371" y="2104571"/>
            <a:ext cx="1852831" cy="1705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538292" y="2957287"/>
            <a:ext cx="202513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22512" y="4120926"/>
            <a:ext cx="26712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SOX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지수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42805" y="4120926"/>
            <a:ext cx="2486261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국내총생산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(GDP)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00843" y="4120927"/>
            <a:ext cx="3108246" cy="352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경제성장률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실질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GDP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성장률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78858" y="2544748"/>
            <a:ext cx="849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9085" y="2544748"/>
            <a:ext cx="849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err="1" smtClean="0">
                <a:solidFill>
                  <a:schemeClr val="accent2"/>
                </a:solidFill>
                <a:latin typeface="+mn-ea"/>
              </a:rPr>
              <a:t>우상향으로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0422" y="2123842"/>
            <a:ext cx="100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2"/>
                </a:solidFill>
                <a:latin typeface="+mn-ea"/>
              </a:rPr>
              <a:t>음의 상관관계로 나타남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16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3</a:t>
            </a:r>
            <a:r>
              <a:rPr lang="en-US" altLang="ko-KR" dirty="0"/>
              <a:t>. Investment Factor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Correlation Analysis about Influence Variables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6" y="1857830"/>
            <a:ext cx="5287926" cy="13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37"/>
          <p:cNvSpPr>
            <a:spLocks/>
          </p:cNvSpPr>
          <p:nvPr/>
        </p:nvSpPr>
        <p:spPr bwMode="auto">
          <a:xfrm>
            <a:off x="5786202" y="185783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Change Point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변동분석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자유형 27"/>
          <p:cNvSpPr>
            <a:spLocks/>
          </p:cNvSpPr>
          <p:nvPr/>
        </p:nvSpPr>
        <p:spPr bwMode="auto">
          <a:xfrm>
            <a:off x="5786202" y="2240280"/>
            <a:ext cx="3063973" cy="16764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Change Point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선정 후 변동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분석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배당락일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스마트폰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출시일 등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사전 고지된 데이터로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Event Day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와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주가의 변동과 연관성 분석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5786202" y="4174310"/>
            <a:ext cx="3063973" cy="38245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변동 분석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자유형 49"/>
          <p:cNvSpPr>
            <a:spLocks/>
          </p:cNvSpPr>
          <p:nvPr/>
        </p:nvSpPr>
        <p:spPr bwMode="auto">
          <a:xfrm>
            <a:off x="5786202" y="4556760"/>
            <a:ext cx="3063973" cy="1647102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스마트 출시 이후에는 대체적으로 상승의 경우가 많기는 했지만 하락하는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경우도 존재하였음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특히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제품의 결함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3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리콜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같은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큰 이슈인 경우는 </a:t>
            </a:r>
            <a:r>
              <a:rPr lang="ko-KR" altLang="en-US" sz="1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하락의 경향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보임 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4787" y="3682076"/>
            <a:ext cx="5272705" cy="2384629"/>
            <a:chOff x="384787" y="3682076"/>
            <a:chExt cx="5272705" cy="238462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7" y="3682077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0" y="3682076"/>
              <a:ext cx="1695346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277" y="3682076"/>
              <a:ext cx="1710215" cy="1153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9" y="4913142"/>
              <a:ext cx="1695346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71" y="4913143"/>
              <a:ext cx="1695344" cy="115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002" y="4913142"/>
              <a:ext cx="1716037" cy="1153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3238865" y="3682077"/>
              <a:ext cx="151106" cy="1153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188" y="3742594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>
                  <a:solidFill>
                    <a:schemeClr val="accent2"/>
                  </a:solidFill>
                  <a:latin typeface="+mn-ea"/>
                </a:rPr>
                <a:t>리콜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 하락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84789" y="322579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Python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일자 설정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배당락일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스마트폰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출시일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리콜일자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4789" y="6101559"/>
            <a:ext cx="5272703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Change Point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03063" y="5032437"/>
            <a:ext cx="3678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다른 포인트와는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출시일에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일부 상승이 보임</a:t>
            </a:r>
            <a:r>
              <a:rPr lang="en-US" altLang="ko-KR" sz="1050" b="1" dirty="0" smtClean="0">
                <a:solidFill>
                  <a:schemeClr val="accent2"/>
                </a:solidFill>
                <a:latin typeface="+mn-ea"/>
              </a:rPr>
              <a:t>, </a:t>
            </a:r>
            <a:r>
              <a:rPr lang="ko-KR" altLang="en-US" sz="1050" b="1" dirty="0" err="1" smtClean="0">
                <a:solidFill>
                  <a:schemeClr val="accent2"/>
                </a:solidFill>
                <a:latin typeface="+mn-ea"/>
              </a:rPr>
              <a:t>배당락일은</a:t>
            </a:r>
            <a:r>
              <a:rPr lang="ko-KR" altLang="en-US" sz="1050" b="1" dirty="0" smtClean="0">
                <a:solidFill>
                  <a:schemeClr val="accent2"/>
                </a:solidFill>
                <a:latin typeface="+mn-ea"/>
              </a:rPr>
              <a:t> 상은과 크게 관련이 없음</a:t>
            </a:r>
            <a:endParaRPr lang="ko-KR" altLang="en-US" sz="105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84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/>
              <a:t>4</a:t>
            </a:r>
            <a:r>
              <a:rPr lang="en-US" altLang="ko-KR" dirty="0"/>
              <a:t>. Covid19 Trends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China`s 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Hangseng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Index rises after COVID19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8640" y="1709610"/>
            <a:ext cx="3849189" cy="2708360"/>
            <a:chOff x="548640" y="1709610"/>
            <a:chExt cx="4221480" cy="27083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709610"/>
              <a:ext cx="4221480" cy="2708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 flipV="1">
              <a:off x="1127760" y="3520440"/>
              <a:ext cx="2971800" cy="575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6873240" y="116207"/>
            <a:ext cx="2273008" cy="31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Influence Variable Analysis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8640" y="4873555"/>
            <a:ext cx="8135831" cy="1665876"/>
            <a:chOff x="399150" y="5248963"/>
            <a:chExt cx="7065559" cy="1217897"/>
          </a:xfrm>
        </p:grpSpPr>
        <p:sp>
          <p:nvSpPr>
            <p:cNvPr id="21" name="자유형 20"/>
            <p:cNvSpPr>
              <a:spLocks/>
            </p:cNvSpPr>
            <p:nvPr/>
          </p:nvSpPr>
          <p:spPr bwMode="auto">
            <a:xfrm rot="16200000">
              <a:off x="3730314" y="2732460"/>
              <a:ext cx="1217892" cy="6250898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eaVert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코로나 사태 이후에는 중국의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항셍지수가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변화하는 경우에 한국의 삼성전자 주가도 유사하게 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변동하는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모습을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보임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☞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특히 약간의 차이로 선행되거나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후행되는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부분이 보임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.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다른 연관 요소가 있을 것으로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추정됨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☞ 초기 발병 당시 하락하였지만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경제활동이 재개되는 시기에 반등하였고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2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3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차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유행기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에는 다시 감소하는 것으로 나타남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◈ 삼성전자 주가 역시 주변국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중국 등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 사회적 변화에 따른 영향을 주가 지수에 반영 되는</a:t>
              </a:r>
              <a:endPara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     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것으로 추정됨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6200000">
              <a:off x="197535" y="5450585"/>
              <a:ext cx="1217890" cy="814660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1C657C"/>
            </a:solidFill>
            <a:ln>
              <a:solidFill>
                <a:srgbClr val="1C6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Covid19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영향 분석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48641" y="4448629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WHO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환자 발생 추이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81715" y="4417971"/>
            <a:ext cx="4673600" cy="383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Covid19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발생 후 중국 항생지수와 삼성전자 주가 연관관계 분석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28457" y="1691377"/>
            <a:ext cx="4189113" cy="2726593"/>
            <a:chOff x="4886466" y="1691377"/>
            <a:chExt cx="3831104" cy="27265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66" y="1691377"/>
              <a:ext cx="3798003" cy="2726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 flipV="1">
              <a:off x="5712669" y="2072640"/>
              <a:ext cx="2532332" cy="1138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5451001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57862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66625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7068902" y="2225040"/>
              <a:ext cx="0" cy="176276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8227303" y="1709610"/>
              <a:ext cx="0" cy="227819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24824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1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64262" y="22012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chemeClr val="accent2"/>
                  </a:solidFill>
                  <a:latin typeface="+mn-ea"/>
                </a:rPr>
                <a:t>2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23415" y="2569525"/>
              <a:ext cx="4941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2"/>
                  </a:solidFill>
                  <a:latin typeface="+mn-ea"/>
                </a:rPr>
                <a:t>3</a:t>
              </a:r>
              <a:r>
                <a:rPr lang="ko-KR" altLang="en-US" sz="1050" b="1" dirty="0" smtClean="0">
                  <a:solidFill>
                    <a:schemeClr val="accent2"/>
                  </a:solidFill>
                  <a:latin typeface="+mn-ea"/>
                </a:rPr>
                <a:t>차 유행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6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69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Variable Preconditioning</a:t>
            </a:r>
          </a:p>
          <a:p>
            <a:r>
              <a:rPr lang="en-US" altLang="ko-KR" dirty="0" smtClean="0"/>
              <a:t>process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관련 변수 전처리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64025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216237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50</a:t>
            </a:r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여개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지표와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국내 모든 주식정보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5233" y="3793581"/>
            <a:ext cx="1704314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상관성 분석을 통한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유의미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 검증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28653" y="3793581"/>
            <a:ext cx="1939955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최종 모델 구성을 위한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algn="ctr"/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 식별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8899" y="3051552"/>
            <a:ext cx="169899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Data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62164" y="3051552"/>
            <a:ext cx="16504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61098" y="2753382"/>
            <a:ext cx="1875064" cy="799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Identification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324539" y="1190266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상이한 데이터를 비교하기 위한 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24153" y="1803687"/>
            <a:ext cx="4198882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정규화를 이용한 상관관계 분석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EDA Processing (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424153" y="2585229"/>
            <a:ext cx="4556802" cy="2922187"/>
            <a:chOff x="909422" y="3042440"/>
            <a:chExt cx="4556802" cy="2922187"/>
          </a:xfrm>
        </p:grpSpPr>
        <p:sp>
          <p:nvSpPr>
            <p:cNvPr id="40" name="직사각형 39"/>
            <p:cNvSpPr/>
            <p:nvPr/>
          </p:nvSpPr>
          <p:spPr>
            <a:xfrm>
              <a:off x="929156" y="3673526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삼성전자 주가와 비교할 대상 데이터 수집</a:t>
              </a:r>
              <a:endPara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비교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수집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정규화</a:t>
              </a:r>
              <a:endPara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2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Min_max_scaler</a:t>
              </a:r>
              <a:endPara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931012" y="3042440"/>
              <a:ext cx="1177292" cy="1177291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Seaborn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Matplotlib</a:t>
              </a:r>
              <a:endParaRPr lang="en-US" altLang="ko-KR" sz="1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도식</a:t>
              </a:r>
              <a:r>
                <a:rPr lang="ko-KR" altLang="en-US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화</a:t>
              </a: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16398" y="4155854"/>
              <a:ext cx="1605386" cy="171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대상 데이터 마다 상태적 크기가 다르므로 정규화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en-US" altLang="ko-KR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Min_Max_Scaler</a:t>
              </a:r>
              <a:r>
                <a:rPr lang="en-US" altLang="ko-KR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를 통한 데이터 변환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834273" y="3657206"/>
              <a:ext cx="1631951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변환된 데이터 간 상관관계 비교를 통해 </a:t>
              </a:r>
              <a:r>
                <a:rPr lang="ko-KR" altLang="en-US" sz="1400" spc="-26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의미있는</a:t>
              </a:r>
              <a:r>
                <a:rPr lang="ko-KR" altLang="en-US" sz="1400" spc="-26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데이터 식별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14673" y="3575719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0" y="1803687"/>
            <a:ext cx="3873282" cy="36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flipV="1">
            <a:off x="740356" y="1648412"/>
            <a:ext cx="781902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 rot="16200000">
            <a:off x="3948338" y="2971913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사항을 입력하세요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76043" y="5949465"/>
            <a:ext cx="426608" cy="318747"/>
            <a:chOff x="8157282" y="4087385"/>
            <a:chExt cx="426608" cy="580915"/>
          </a:xfrm>
        </p:grpSpPr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46" name="Freeform 5"/>
          <p:cNvSpPr>
            <a:spLocks/>
          </p:cNvSpPr>
          <p:nvPr/>
        </p:nvSpPr>
        <p:spPr bwMode="auto">
          <a:xfrm rot="16200000">
            <a:off x="415559" y="5690035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 rot="16200000">
            <a:off x="3977922" y="2980071"/>
            <a:ext cx="722675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머신러닝은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데이터가 가진 특성들을 비교하여 데이터 패턴을 찾는데 데이터가 가진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특성 간에 정도 차이가 심하면 패턴을 찾는 데 문제가 발생함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.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데이터의 상태적 크기에 대한 영향을 줄이기 위해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0~1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데이터 변환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 rot="16200000">
            <a:off x="445143" y="5698193"/>
            <a:ext cx="722674" cy="81466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28171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Data Gathering for Samsung Stock Analysis</a:t>
            </a:r>
            <a:endParaRPr lang="ko-KR" altLang="en-US" dirty="0"/>
          </a:p>
        </p:txBody>
      </p:sp>
      <p:sp>
        <p:nvSpPr>
          <p:cNvPr id="40" name="자유형 39"/>
          <p:cNvSpPr>
            <a:spLocks/>
          </p:cNvSpPr>
          <p:nvPr/>
        </p:nvSpPr>
        <p:spPr bwMode="auto">
          <a:xfrm rot="16200000">
            <a:off x="3892106" y="2915682"/>
            <a:ext cx="835139" cy="625089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☞ 주식예측을 위한 사전 데이터 수집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국내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미국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중국 등의 각종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지표들을 선별하여 과거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년 정보를 기조데이터로 수집함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☞ 전체 지표 중 </a:t>
            </a:r>
            <a:r>
              <a:rPr lang="ko-KR" altLang="en-US" sz="1400" b="1" u="sng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의미 있는 지표를 식별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</a:rPr>
              <a:t>하여 별도로 분석 수행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 rot="16200000">
            <a:off x="361118" y="5637355"/>
            <a:ext cx="837504" cy="808717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2010~2020, MACD, S&amp;P500, NY stock data </a:t>
            </a:r>
            <a:r>
              <a:rPr lang="en-US" altLang="ko-KR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04598" y="1648411"/>
            <a:ext cx="8154786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597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원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S&amp;P500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MSCI_KR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Russell 2000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MACD,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machist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macdsignal9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미국 국채 수익률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(5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,10,30</a:t>
            </a:r>
            <a:r>
              <a:rPr lang="ko-KR" altLang="en-US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년</a:t>
            </a:r>
            <a:r>
              <a:rPr lang="en-US" altLang="ko-KR" sz="1400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  <a:endParaRPr lang="en-US" altLang="ko-KR" sz="1400" u="sng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WTI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브렌트유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시세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마이크론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+TSMC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필라델피아 반도체 지수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SMH, SOXL,SOXS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5058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KOSDAQ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종목 전체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DJI (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다우지수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Gold /  VIX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M2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통화량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NASDAQCOM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나스닥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종합지수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HSN1F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주택판매지수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COVID19 </a:t>
            </a:r>
            <a:r>
              <a:rPr lang="ko-KR" altLang="en-US" sz="1400" b="1" u="sng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확진자수</a:t>
            </a:r>
            <a:endParaRPr lang="en-US" altLang="ko-KR" sz="1400" b="1" u="sng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매매동향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개인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기관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외국인</a:t>
            </a:r>
            <a:r>
              <a:rPr lang="en-US" altLang="ko-KR" sz="1400" b="1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KOSPI 50/100/200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KRX 100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5520" y="1804662"/>
            <a:ext cx="2391003" cy="3681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닛케이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225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선물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Euro </a:t>
            </a:r>
            <a:r>
              <a:rPr lang="en-US" altLang="ko-KR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Stoxx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50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CSI 300 (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중극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 / 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항생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</a:t>
            </a:r>
            <a:r>
              <a:rPr lang="ko-KR" altLang="en-US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중국</a:t>
            </a:r>
            <a:r>
              <a:rPr lang="en-US" altLang="ko-KR" sz="1400" b="1" u="sng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)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영국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FTSE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독일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DAX 30</a:t>
            </a: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프랑스 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CAC 40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달러당 원화환율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엔화 환율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위엔화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오스트레일리아 달러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유로화 엔화 환율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달러 루블화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비트코인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이더리움</a:t>
            </a: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리플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04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# Reference EDA  Analysis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Selecting meaningful data through data preprocessing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8205" y="1764447"/>
            <a:ext cx="5667796" cy="2192820"/>
            <a:chOff x="428204" y="1866045"/>
            <a:chExt cx="6033535" cy="21928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296813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70" y="1866045"/>
              <a:ext cx="2968469" cy="219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1866045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428204" y="4043498"/>
            <a:ext cx="5667796" cy="2197648"/>
            <a:chOff x="428203" y="4145096"/>
            <a:chExt cx="6033535" cy="219764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3" y="4145952"/>
              <a:ext cx="2989571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269" y="4145952"/>
              <a:ext cx="2968469" cy="2196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4" y="4145096"/>
              <a:ext cx="6033534" cy="185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313714" y="1949498"/>
            <a:ext cx="2449376" cy="4291639"/>
            <a:chOff x="5074920" y="4037150"/>
            <a:chExt cx="3775255" cy="2029552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265522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EDA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분석 결과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302672"/>
              <a:ext cx="3775255" cy="1764030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환율은 삼성전자와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반대로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움직이는 주가 예측에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음의 지표로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레버리지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인 만큼 상승 및 하락 시 지수가 더 아래에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있고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현재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비슷한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가격대를 형성한 것으로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machist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&gt;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매수신호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, 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macdhist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&lt; </a:t>
              </a:r>
              <a:r>
                <a:rPr lang="en-US" altLang="ko-KR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macd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일때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매도 신호로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판단됨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미국채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5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년 수익률의 경우 전형적인 반비례 관계를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과거 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의미 있는 지표로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활용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09744" y="29572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944830" y="2230237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19542" y="4565139"/>
            <a:ext cx="1841372" cy="115522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89931" y="5344887"/>
            <a:ext cx="215117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93641" y="6374939"/>
            <a:ext cx="7834102" cy="1923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 latinLnBrk="0">
              <a:lnSpc>
                <a:spcPts val="1534"/>
              </a:lnSpc>
              <a:spcBef>
                <a:spcPts val="681"/>
              </a:spcBef>
              <a:spcAft>
                <a:spcPct val="0"/>
              </a:spcAft>
              <a:buClrTx/>
              <a:buSzTx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SOXL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상승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레버리지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텍사스인스트루먼트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(8.6%)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(8.3%),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퀄컴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(7.8%), </a:t>
            </a:r>
            <a:r>
              <a:rPr lang="ko-KR" altLang="en-US" sz="1400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엔비디아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(7.8%)</a:t>
            </a:r>
            <a:endParaRPr lang="ko-KR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350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Feature Engineering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423737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 선정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Feature Engineering)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 </a:t>
            </a:r>
            <a:r>
              <a:rPr lang="en-US" altLang="ko-KR" sz="13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(Principal Component Analysis)</a:t>
            </a:r>
            <a:r>
              <a:rPr lang="en-US" altLang="ko-KR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대해서 수집된 데이터 내  중요 지표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(Feature Importance)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804228" y="1741714"/>
            <a:ext cx="3846286" cy="81919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수집된 지표 및 국내 주식데이터 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모델별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중요지표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추출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804228" y="2560906"/>
            <a:ext cx="3846286" cy="3716969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KNN, SVC, RFC, GBC, XGB, LGB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등 모델에서 학습 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 importance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추출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KNeighborsClassifier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0.5195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SVC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0.6039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RandomForestClassifier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0.4740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GradientBoostingClassifier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0.5065 </a:t>
            </a: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XGBClassifier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※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LGBMClassifier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테스트셋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정확도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: 0.5714 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SOXL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지수는 학습을 진행한 모델들 중에서도 가장 중요한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분석됨</a:t>
            </a:r>
            <a:endParaRPr lang="en-US" altLang="ko-KR" sz="13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아래 선형회귀 모델에서도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SOX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가 영향을 주는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feature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로 보이는 것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을 알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4056608"/>
            <a:ext cx="4084866" cy="22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642256" y="2013331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42255" y="4263565"/>
            <a:ext cx="3726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" y="2742487"/>
            <a:ext cx="4084865" cy="94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4" y="1741715"/>
            <a:ext cx="4084865" cy="6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20883" y="2017484"/>
            <a:ext cx="3847915" cy="384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291771" y="2993502"/>
            <a:ext cx="3120569" cy="192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5429" y="2390132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&lt;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LGB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Importance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5429" y="3687334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en-US" altLang="ko-KR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RandomForest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feature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Importance 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5429" y="6288826"/>
            <a:ext cx="4070320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선형회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내 종속변수 순위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4055640"/>
            <a:ext cx="261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 /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60355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시계열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분석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적용을 통한 모델 정교화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중요 알고리즘 적용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 Engineering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모든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종목에 대하여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Feature Importance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04228" y="1741714"/>
            <a:ext cx="3846286" cy="4419529"/>
            <a:chOff x="5074920" y="4037150"/>
            <a:chExt cx="3775255" cy="3321083"/>
          </a:xfrm>
        </p:grpSpPr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5074920" y="4037150"/>
              <a:ext cx="3775255" cy="599758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모든 한국거래 종목과 상관관계 분석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( ※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종가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변화율 분석을 통한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Feature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식별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>
              <a:spLocks/>
            </p:cNvSpPr>
            <p:nvPr/>
          </p:nvSpPr>
          <p:spPr bwMode="auto">
            <a:xfrm>
              <a:off x="5074920" y="4636909"/>
              <a:ext cx="3775255" cy="2721324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SOXL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지수는 학습을 진행한 모델들  중에서도 중요한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feature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로 분석됨</a:t>
              </a: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또한 중소 반도체 기업 역시 영향이 높은 것으로 보여진다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 DB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하이텍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그리고 대만의 반도체 관련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IT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기업의 종목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와도 상관관계가 높은 것으로 나타남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씨앤지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하이테크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반도체용 화학약품 공급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원익</a:t>
              </a:r>
              <a:r>
                <a:rPr lang="en-US" altLang="ko-KR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QnC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부품 회사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), </a:t>
              </a:r>
              <a:r>
                <a:rPr lang="ko-KR" altLang="en-US" sz="1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솔브레인홀딩스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반도체 및 전자관련 화학재료 제조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판매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) 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혹은 반도체 관련 </a:t>
              </a:r>
              <a:r>
                <a:rPr lang="en-US" altLang="ko-KR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ETF</a:t>
              </a:r>
              <a:r>
                <a:rPr lang="ko-KR" altLang="en-US" sz="1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 상관관계가 높은 것으로 나타남 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0" y="6175758"/>
            <a:ext cx="4804228" cy="421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종가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변화율과 국내 모든 주식 정보와의 상관관계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50&gt;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9" y="1877457"/>
            <a:ext cx="3964000" cy="430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26144" y="236166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8890" y="3123655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0664" y="424849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33410" y="601194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26156" y="2100427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18890" y="3384913"/>
            <a:ext cx="3726543" cy="14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72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20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346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삼성전자 주가 예측 최종 모델 및 예측 결과</a:t>
            </a:r>
            <a:endParaRPr lang="en-US" altLang="ko-KR" sz="1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Model &amp;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9729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판정을 위해 사용할 모델들을 정하고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예측성능을 높이기 위하여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조정 작업을 수행함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0" y="1905956"/>
            <a:ext cx="3329256" cy="277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자유형 23"/>
          <p:cNvSpPr>
            <a:spLocks/>
          </p:cNvSpPr>
          <p:nvPr/>
        </p:nvSpPr>
        <p:spPr bwMode="auto">
          <a:xfrm rot="16200000">
            <a:off x="4443237" y="2120793"/>
            <a:ext cx="1317074" cy="7358737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다양한 모델 수행 후 여러 판정을 종합하여 최종 예측하는 것으로 결정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상승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/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하락에 대한 모델 별 학습 내역에 따른 결과가 다르므로 가장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예측율이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높도록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     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다중 모델의 결과를 확인하여 최종 의사 결정 수행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16200000">
            <a:off x="240423" y="5278488"/>
            <a:ext cx="1317068" cy="1046892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예측모델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및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조정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58" y="1915899"/>
            <a:ext cx="4416626" cy="75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74473" y="4681567"/>
            <a:ext cx="3330293" cy="36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예측 모델 사용 내역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 rot="16200000">
            <a:off x="2720087" y="3068793"/>
            <a:ext cx="2775610" cy="44993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손실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함수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en-US" altLang="ko-KR" sz="1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</a:t>
            </a: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2685146"/>
            <a:ext cx="4402111" cy="174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2" y="4434830"/>
            <a:ext cx="4402139" cy="24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332860" y="4405803"/>
            <a:ext cx="1932546" cy="313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332858" y="3192734"/>
            <a:ext cx="1932546" cy="20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Final Model &amp; Prediction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데이터를 활용하여 삼성전자 주가의 내일 상승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하락을 예측해본다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4571999" y="1775330"/>
            <a:ext cx="4191091" cy="358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최종 주가 예측 결과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4571999" y="2133603"/>
            <a:ext cx="4191091" cy="111760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구현한 모델을 이용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,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머신러닝과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딥러닝으로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삼성전자의 익일 종가 예측</a:t>
            </a:r>
            <a:endParaRPr lang="en-US" altLang="ko-KR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☞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실제 입력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(2021-02-17)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한 다음날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(02-18)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예측에 성공한 결과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rPr>
              <a:t>를 볼 수 있음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" y="1775330"/>
            <a:ext cx="4028265" cy="257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136571" y="1896411"/>
            <a:ext cx="145144" cy="224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0" y="4455434"/>
            <a:ext cx="4042779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55050" y="4630062"/>
            <a:ext cx="2208267" cy="1193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62310" y="5950860"/>
            <a:ext cx="3846833" cy="286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3465287"/>
            <a:ext cx="4194627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571999" y="5638801"/>
            <a:ext cx="2728687" cy="47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21716" y="5653315"/>
            <a:ext cx="493484" cy="449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55542" y="4832990"/>
            <a:ext cx="151047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20201-02-17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수행 시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</a:rPr>
              <a:t>2021-02-18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에 </a:t>
            </a:r>
            <a:endParaRPr lang="en-US" altLang="ko-KR" sz="1100" b="1" dirty="0" smtClean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종</a:t>
            </a:r>
            <a:r>
              <a:rPr lang="ko-KR" altLang="en-US" sz="1100" b="1" dirty="0">
                <a:solidFill>
                  <a:schemeClr val="accent2"/>
                </a:solidFill>
                <a:latin typeface="+mn-ea"/>
              </a:rPr>
              <a:t>가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하락을 예측 </a:t>
            </a:r>
            <a:r>
              <a:rPr lang="en-US" altLang="ko-KR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  <a:sym typeface="Wingdings" panose="05000000000000000000" pitchFamily="2" charset="2"/>
              </a:rPr>
              <a:t>실제 하락함</a:t>
            </a:r>
            <a:r>
              <a:rPr lang="ko-KR" altLang="en-US" sz="1100" b="1" dirty="0" smtClean="0">
                <a:solidFill>
                  <a:schemeClr val="accent2"/>
                </a:solidFill>
                <a:latin typeface="+mn-ea"/>
              </a:rPr>
              <a:t> </a:t>
            </a:r>
            <a:endParaRPr lang="ko-KR" altLang="en-US" sz="11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58742" y="5736556"/>
            <a:ext cx="1404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-1.3%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하락</a:t>
            </a:r>
            <a:endParaRPr lang="en-US" altLang="ko-KR" sz="1400" b="1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7329714" y="5711371"/>
            <a:ext cx="406396" cy="36548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8641" y="6277393"/>
            <a:ext cx="3849188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삼성전자 주가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예측 결과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 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29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690062" y="3857520"/>
            <a:ext cx="41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smtClean="0"/>
              <a:t>Performance  </a:t>
            </a:r>
            <a:r>
              <a:rPr lang="en-US" altLang="ko-KR" dirty="0"/>
              <a:t>&amp; </a:t>
            </a:r>
            <a:r>
              <a:rPr lang="en-US" altLang="ko-KR" dirty="0" smtClean="0"/>
              <a:t>Achieve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en-US" altLang="ko-KR" sz="19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3891" y="4731341"/>
            <a:ext cx="241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성능 및 성과 </a:t>
            </a:r>
            <a:r>
              <a:rPr lang="en-US" altLang="ko-KR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시나리오</a:t>
            </a:r>
            <a:endParaRPr lang="en-US" altLang="ko-KR" sz="14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Testing Prediction AI Model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 시연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1" y="1671415"/>
            <a:ext cx="7934098" cy="3520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29331" y="5325015"/>
            <a:ext cx="6758440" cy="98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증권 및 종목 데이터 분석 기반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통한 삼성전자 주식 익일 예측 시연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년치 과거 데이터 학습 및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예측을 통한 최종 예측 판정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0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>
            <a:spLocks/>
          </p:cNvSpPr>
          <p:nvPr/>
        </p:nvSpPr>
        <p:spPr bwMode="auto">
          <a:xfrm rot="16200000">
            <a:off x="2404271" y="4000845"/>
            <a:ext cx="1621279" cy="3439886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  <a:extLst/>
        </p:spPr>
        <p:txBody>
          <a:bodyPr vert="eaVert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rot="16200000">
            <a:off x="209253" y="5245718"/>
            <a:ext cx="1621275" cy="95015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 smtClean="0"/>
              <a:t>AI  </a:t>
            </a:r>
            <a:r>
              <a:rPr lang="ko-KR" altLang="en-US" sz="1600" b="1" dirty="0" smtClean="0"/>
              <a:t>기반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예측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서비스</a:t>
            </a:r>
            <a:endParaRPr lang="ko-KR" altLang="en-US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988625" cy="6381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effect</a:t>
            </a:r>
            <a:r>
              <a:rPr lang="ko-KR" altLang="en-US" dirty="0"/>
              <a:t> </a:t>
            </a:r>
            <a:r>
              <a:rPr lang="en-US" altLang="ko-KR" dirty="0" smtClean="0"/>
              <a:t>with Woori Bank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63317" y="1224727"/>
            <a:ext cx="6445771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우리금융 사업 내 디지털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프론티어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AI2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 &amp; H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 기대효과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0629" y="1842860"/>
            <a:ext cx="3468915" cy="4688568"/>
            <a:chOff x="5341250" y="2002516"/>
            <a:chExt cx="3494404" cy="3830395"/>
          </a:xfrm>
        </p:grpSpPr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5341250" y="2002516"/>
              <a:ext cx="3494404" cy="493206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WON</a:t>
              </a:r>
              <a:r>
                <a:rPr lang="ko-KR" altLang="en-US" sz="15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뱅킹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적용 시 </a:t>
              </a:r>
              <a:endParaRPr lang="en-US" altLang="ko-KR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기대 효과 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예시</a:t>
              </a:r>
              <a:r>
                <a:rPr lang="en-US" altLang="ko-KR" sz="15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5341250" y="2505928"/>
              <a:ext cx="3494404" cy="3326983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  <a:extLst/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WON </a:t>
              </a:r>
              <a:r>
                <a:rPr lang="ko-KR" altLang="en-US" sz="14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뱅킹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내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주가연동 상품에 대한 예측 서비스 고도화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※ </a:t>
              </a:r>
              <a:r>
                <a:rPr lang="ko-KR" altLang="en-US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본 모델은 삼성전자 기준으로 분석된 내용이므로 다른 종목에 대해서는 별도 학습이 필요함</a:t>
              </a:r>
              <a:endParaRPr lang="en-US" altLang="ko-KR" sz="1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AI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시장 예측의 데이터 수집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전처리</a:t>
              </a:r>
              <a:r>
                <a: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가공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영역 확장 및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예측 기반 시스템 확대 적용 가능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나의 미래 예상자산 예측서비스로 고객이 믿고 투자할 수 있는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신뢰 구축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고객 유치 강화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n-ea"/>
              </a:endParaRPr>
            </a:p>
            <a:p>
              <a:pPr latinLnBrk="0">
                <a:lnSpc>
                  <a:spcPts val="1534"/>
                </a:lnSpc>
                <a:spcBef>
                  <a:spcPts val="681"/>
                </a:spcBef>
                <a:tabLst>
                  <a:tab pos="0" algn="l"/>
                  <a:tab pos="60873" algn="l"/>
                </a:tabLst>
              </a:pPr>
              <a:r>
                <a:rPr lang="ko-KR" altLang="en-US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+mn-ea"/>
                </a:rPr>
                <a:t>☞ 예측 모델을 활용한 시장 내 주가연동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상품 </a:t>
              </a:r>
              <a:r>
                <a:rPr lang="ko-KR" altLang="en-US" sz="14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수익율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상승 및 고객 만족도 향상 기여</a:t>
              </a:r>
              <a:endPara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62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176006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60983" y="4939171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4939171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57593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982" y="5759323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5" y="1842860"/>
            <a:ext cx="4349815" cy="2652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493917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0" y="5759323"/>
            <a:ext cx="576000" cy="57599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672978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38509" y="6335322"/>
            <a:ext cx="932757" cy="191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수익율예측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55145" y="5457115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투자지원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5145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종목분석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2581" y="6239439"/>
            <a:ext cx="754746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84310" y="6239439"/>
            <a:ext cx="1308600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금융거래서비스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85911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포트폴리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68854" y="5457114"/>
            <a:ext cx="960258" cy="38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지표분석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16200000">
            <a:off x="2669363" y="3719986"/>
            <a:ext cx="266357" cy="1997875"/>
          </a:xfrm>
          <a:prstGeom prst="homePlat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4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4489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7244" y="481584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주변에는 많은 이들이 주식투자를 하고 있습니다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소요하는 시간에 비하여 수익보다는 손실이 많은 경우가 많습니다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15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9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1756" y="518160"/>
            <a:ext cx="4125488" cy="126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 왜 투자를 하려는 걸까요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지인의 주식 성공 이야기에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나도 성공할 수 있다는 생각에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0160" y="5684520"/>
            <a:ext cx="4353396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하지만 철저히 준비되지 않은 투자는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소중한 자산을 잃어버리게 됩니다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2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84118" y="3627120"/>
            <a:ext cx="4556760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산 주식의 매수와 매도를 언제쯤 해야 할지를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정확히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97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9497" y="665922"/>
            <a:ext cx="36163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 투자에 대한 최적의 매수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매도 시기를 알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017" y="5740842"/>
            <a:ext cx="4454583" cy="659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투자하려는 종목이 단기 투자를 해야 할지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아니면 장기투자를 해야 할지를 예측할 수 있다면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02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1859640"/>
            <a:ext cx="3620406" cy="205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28875" y="1254707"/>
            <a:ext cx="6614271" cy="545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당신의 증권 투자 성적표는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어떻십니까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투자한 종목이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상승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할지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수익을 얼마일지 알고 싶으신가요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20114" y="2207527"/>
            <a:ext cx="2282096" cy="44152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6720114" y="6612924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1449" y="1874154"/>
            <a:ext cx="2381697" cy="4107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+mn-ea"/>
              </a:rPr>
              <a:t>개선 포인트</a:t>
            </a:r>
            <a:r>
              <a:rPr lang="en-US" altLang="ko-KR" sz="1500" b="1" dirty="0">
                <a:latin typeface="+mn-ea"/>
              </a:rPr>
              <a:t>!!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6720114" y="2370555"/>
            <a:ext cx="2282096" cy="41587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59117" y="2373446"/>
            <a:ext cx="2215879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n-ea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7736154" y="2384263"/>
            <a:ext cx="261383" cy="17506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59117" y="2545387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원하는 분야를 학습한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Ai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Big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Data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기반의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주가 정보 데이터 분석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을 활용하여 정확한 예측을 하는  시스템이 필요함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내가 투자하고자 하는 기업의 국내외 다양한 지표와 정보들을 활용한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분석으로 </a:t>
            </a:r>
            <a:r>
              <a:rPr lang="ko-KR" altLang="en-US" sz="13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</a:rPr>
              <a:t>인공지능 기반 익일 주가 예측 보고서 제공</a:t>
            </a:r>
            <a:endParaRPr lang="en-US" altLang="ko-KR" sz="13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95549" y="2220230"/>
            <a:ext cx="2282096" cy="44022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4195549" y="6625627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36884" y="1886857"/>
            <a:ext cx="2381697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문제점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flipV="1">
            <a:off x="4195549" y="2383258"/>
            <a:ext cx="2282096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이등변 삼각형 49"/>
          <p:cNvSpPr/>
          <p:nvPr/>
        </p:nvSpPr>
        <p:spPr>
          <a:xfrm rot="10800000">
            <a:off x="5197074" y="2396966"/>
            <a:ext cx="261383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34553" y="2572604"/>
            <a:ext cx="2215879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기존 증권 정보는 산재된 내용은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많지만 내게 꼭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필요한 정보만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제공하는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곳은 없음 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공용적이며 복합적임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)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현재 주식사이트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/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증권사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분석리포트 내의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제한적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이고 주가 분석의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한계점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있음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일반 투자자가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증권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정보의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내용을 이해하기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어렵고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사용하기 불편함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주식사이트에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투자하고자 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하는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기업의 주식 종목에 대한 </a:t>
            </a:r>
            <a:r>
              <a:rPr lang="en-US" altLang="ko-KR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Insight</a:t>
            </a:r>
            <a:r>
              <a:rPr lang="ko-KR" altLang="en-US" sz="12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를 주는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곳이 부재함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6479460" y="3556004"/>
            <a:ext cx="226140" cy="70778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3" y="4815325"/>
            <a:ext cx="2282097" cy="178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5" y="4263792"/>
            <a:ext cx="3620405" cy="200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43595" y="3909898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증권사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HTS 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 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3595" y="6270171"/>
            <a:ext cx="3620405" cy="35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2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증권 내 게시 내용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15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96">
            <a:extLst/>
          </p:cNvPr>
          <p:cNvSpPr/>
          <p:nvPr/>
        </p:nvSpPr>
        <p:spPr>
          <a:xfrm>
            <a:off x="3147417" y="1860266"/>
            <a:ext cx="2577357" cy="619542"/>
          </a:xfrm>
          <a:prstGeom prst="roundRect">
            <a:avLst/>
          </a:prstGeom>
          <a:solidFill>
            <a:srgbClr val="1C65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Feature(</a:t>
            </a:r>
            <a:r>
              <a:rPr lang="ko-KR" altLang="en-US" sz="1400" b="1" dirty="0"/>
              <a:t>특징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정하기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(X), </a:t>
            </a:r>
            <a:r>
              <a:rPr lang="ko-KR" altLang="en-US" sz="1400" b="1" dirty="0"/>
              <a:t>예측 정하기</a:t>
            </a:r>
            <a:r>
              <a:rPr lang="en-US" altLang="ko-KR" sz="1400" b="1" dirty="0"/>
              <a:t>(Y)</a:t>
            </a:r>
            <a:endParaRPr lang="ko-KR" altLang="en-US" sz="14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Project Outline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28875" y="1254707"/>
            <a:ext cx="5800685" cy="25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A.I. Team 2 Project Process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사각형: 둥근 모서리 96">
            <a:extLst/>
          </p:cNvPr>
          <p:cNvSpPr/>
          <p:nvPr/>
        </p:nvSpPr>
        <p:spPr>
          <a:xfrm>
            <a:off x="341144" y="1867523"/>
            <a:ext cx="2577357" cy="61954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주가 데이터 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수집 및 데이터 전처리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4" y="188203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사각형: 둥근 모서리 96">
            <a:extLst/>
          </p:cNvPr>
          <p:cNvSpPr/>
          <p:nvPr/>
        </p:nvSpPr>
        <p:spPr>
          <a:xfrm>
            <a:off x="1563461" y="2849906"/>
            <a:ext cx="2577357" cy="61954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예측 종목과 수집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상관관계 측정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14" y="2871677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5" t="27200" b="52494"/>
          <a:stretch/>
        </p:blipFill>
        <p:spPr bwMode="auto">
          <a:xfrm>
            <a:off x="3250180" y="1874780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사각형: 둥근 모서리 96">
            <a:extLst/>
          </p:cNvPr>
          <p:cNvSpPr/>
          <p:nvPr/>
        </p:nvSpPr>
        <p:spPr>
          <a:xfrm>
            <a:off x="4608843" y="5684738"/>
            <a:ext cx="2577357" cy="619542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/>
              <a:t>예측 분석 결과 도출</a:t>
            </a:r>
          </a:p>
        </p:txBody>
      </p:sp>
      <p:sp>
        <p:nvSpPr>
          <p:cNvPr id="38" name="사각형: 둥근 모서리 96">
            <a:extLst/>
          </p:cNvPr>
          <p:cNvSpPr/>
          <p:nvPr/>
        </p:nvSpPr>
        <p:spPr>
          <a:xfrm>
            <a:off x="6126525" y="4720051"/>
            <a:ext cx="2577357" cy="619542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400" b="1" dirty="0"/>
              <a:t>AI </a:t>
            </a:r>
            <a:r>
              <a:rPr lang="ko-KR" altLang="en-US" sz="1400" b="1" dirty="0"/>
              <a:t>학습수행 및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모델 최적화</a:t>
            </a:r>
          </a:p>
        </p:txBody>
      </p:sp>
      <p:sp>
        <p:nvSpPr>
          <p:cNvPr id="39" name="사각형: 둥근 모서리 96">
            <a:extLst/>
          </p:cNvPr>
          <p:cNvSpPr/>
          <p:nvPr/>
        </p:nvSpPr>
        <p:spPr>
          <a:xfrm>
            <a:off x="4201439" y="3843985"/>
            <a:ext cx="2577357" cy="61954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하이퍼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튜닝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92" y="3865755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14" y="474182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76773" b="75570"/>
          <a:stretch/>
        </p:blipFill>
        <p:spPr bwMode="auto">
          <a:xfrm>
            <a:off x="4711862" y="5708612"/>
            <a:ext cx="576000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사각형: 둥근 모서리 96">
            <a:extLst/>
          </p:cNvPr>
          <p:cNvSpPr/>
          <p:nvPr/>
        </p:nvSpPr>
        <p:spPr>
          <a:xfrm>
            <a:off x="4668319" y="2825999"/>
            <a:ext cx="2577357" cy="6195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/>
              <a:t>머신러닝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딥러닝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함수 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회귀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38" y="2859833"/>
            <a:ext cx="576000" cy="57600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96">
            <a:extLst/>
          </p:cNvPr>
          <p:cNvSpPr/>
          <p:nvPr/>
        </p:nvSpPr>
        <p:spPr>
          <a:xfrm>
            <a:off x="6114228" y="1867523"/>
            <a:ext cx="2577357" cy="619542"/>
          </a:xfrm>
          <a:prstGeom prst="round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PCA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차원 축소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주성분 정하기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2" y="1901358"/>
            <a:ext cx="575999" cy="576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13714" y="4087514"/>
            <a:ext cx="3354893" cy="2095500"/>
            <a:chOff x="5329217" y="1661603"/>
            <a:chExt cx="3354893" cy="2095500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t="23561" b="26041"/>
            <a:stretch/>
          </p:blipFill>
          <p:spPr bwMode="auto">
            <a:xfrm>
              <a:off x="5329217" y="1661603"/>
              <a:ext cx="3354893" cy="2095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671" y="2723867"/>
              <a:ext cx="895710" cy="2311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꺾인 연결선 8"/>
          <p:cNvCxnSpPr>
            <a:stCxn id="30" idx="2"/>
            <a:endCxn id="31" idx="0"/>
          </p:cNvCxnSpPr>
          <p:nvPr/>
        </p:nvCxnSpPr>
        <p:spPr>
          <a:xfrm rot="16200000" flipH="1">
            <a:off x="2059561" y="2057326"/>
            <a:ext cx="362841" cy="122231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1" idx="3"/>
            <a:endCxn id="34" idx="2"/>
          </p:cNvCxnSpPr>
          <p:nvPr/>
        </p:nvCxnSpPr>
        <p:spPr>
          <a:xfrm flipV="1">
            <a:off x="4140818" y="2479808"/>
            <a:ext cx="295278" cy="679869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4" idx="3"/>
            <a:endCxn id="42" idx="0"/>
          </p:cNvCxnSpPr>
          <p:nvPr/>
        </p:nvCxnSpPr>
        <p:spPr>
          <a:xfrm>
            <a:off x="5724774" y="2170037"/>
            <a:ext cx="232224" cy="655962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2" idx="3"/>
            <a:endCxn id="44" idx="2"/>
          </p:cNvCxnSpPr>
          <p:nvPr/>
        </p:nvCxnSpPr>
        <p:spPr>
          <a:xfrm flipV="1">
            <a:off x="7245676" y="2487065"/>
            <a:ext cx="157231" cy="64870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8" idx="0"/>
          </p:cNvCxnSpPr>
          <p:nvPr/>
        </p:nvCxnSpPr>
        <p:spPr>
          <a:xfrm rot="5400000">
            <a:off x="6479158" y="3434065"/>
            <a:ext cx="2222033" cy="34993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8" idx="1"/>
            <a:endCxn id="39" idx="2"/>
          </p:cNvCxnSpPr>
          <p:nvPr/>
        </p:nvCxnSpPr>
        <p:spPr>
          <a:xfrm rot="10800000">
            <a:off x="5490119" y="4463528"/>
            <a:ext cx="636407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9" idx="3"/>
            <a:endCxn id="38" idx="0"/>
          </p:cNvCxnSpPr>
          <p:nvPr/>
        </p:nvCxnSpPr>
        <p:spPr>
          <a:xfrm>
            <a:off x="6778796" y="4153756"/>
            <a:ext cx="636408" cy="566295"/>
          </a:xfrm>
          <a:prstGeom prst="bentConnector2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8" idx="2"/>
            <a:endCxn id="36" idx="0"/>
          </p:cNvCxnSpPr>
          <p:nvPr/>
        </p:nvCxnSpPr>
        <p:spPr>
          <a:xfrm rot="5400000">
            <a:off x="6483791" y="4753324"/>
            <a:ext cx="345145" cy="151768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361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10359</TotalTime>
  <Words>2492</Words>
  <Application>Microsoft Office PowerPoint</Application>
  <PresentationFormat>화면 슬라이드 쇼(4:3)</PresentationFormat>
  <Paragraphs>501</Paragraphs>
  <Slides>37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굴림</vt:lpstr>
      <vt:lpstr>Arial</vt:lpstr>
      <vt:lpstr>HY동녘B</vt:lpstr>
      <vt:lpstr>HY견고딕</vt:lpstr>
      <vt:lpstr>맑은 고딕</vt:lpstr>
      <vt:lpstr>Wingdings</vt:lpstr>
      <vt:lpstr>나눔바른고딕</vt:lpstr>
      <vt:lpstr>Calibri Light</vt:lpstr>
      <vt:lpstr>HY헤드라인M</vt:lpstr>
      <vt:lpstr>BareunDotumOTFPro 3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 Outline</vt:lpstr>
      <vt:lpstr>Project Outline</vt:lpstr>
      <vt:lpstr>Introduce Team</vt:lpstr>
      <vt:lpstr>PowerPoint 프레젠테이션</vt:lpstr>
      <vt:lpstr>Samsung Stock Price Moving Average</vt:lpstr>
      <vt:lpstr># Reference - MA Analysis</vt:lpstr>
      <vt:lpstr>Samsung Stock Time Series Analysis</vt:lpstr>
      <vt:lpstr>Samsung Stock Time Series Analysis</vt:lpstr>
      <vt:lpstr>Result of Time Series Analysis</vt:lpstr>
      <vt:lpstr>PowerPoint 프레젠테이션</vt:lpstr>
      <vt:lpstr>Influence Variable Analysis </vt:lpstr>
      <vt:lpstr>1. Correlation Influence Variable</vt:lpstr>
      <vt:lpstr>2. SOX Gap Analysis</vt:lpstr>
      <vt:lpstr>3. Investment Factor</vt:lpstr>
      <vt:lpstr>4. Covid19 Trends </vt:lpstr>
      <vt:lpstr>PowerPoint 프레젠테이션</vt:lpstr>
      <vt:lpstr>EDA Processing</vt:lpstr>
      <vt:lpstr>EDA Processing (Nomalization)</vt:lpstr>
      <vt:lpstr>Data Gathering for Samsung Stock Analysis</vt:lpstr>
      <vt:lpstr># Reference EDA  Analysis</vt:lpstr>
      <vt:lpstr>PowerPoint 프레젠테이션</vt:lpstr>
      <vt:lpstr>Feature Engineering</vt:lpstr>
      <vt:lpstr>Feature Engineering</vt:lpstr>
      <vt:lpstr>PowerPoint 프레젠테이션</vt:lpstr>
      <vt:lpstr>Final Model &amp; Prediction</vt:lpstr>
      <vt:lpstr>Final Model &amp; Prediction</vt:lpstr>
      <vt:lpstr>PowerPoint 프레젠테이션</vt:lpstr>
      <vt:lpstr>Testing Prediction AI Model</vt:lpstr>
      <vt:lpstr>Expected effect with Woori Bank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user</cp:lastModifiedBy>
  <cp:revision>206</cp:revision>
  <dcterms:created xsi:type="dcterms:W3CDTF">2016-06-24T06:15:59Z</dcterms:created>
  <dcterms:modified xsi:type="dcterms:W3CDTF">2021-02-26T09:53:34Z</dcterms:modified>
</cp:coreProperties>
</file>